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44fccc54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44fccc54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4fccc54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44fccc54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44fccc54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44fccc54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44fccc54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44fccc54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44fccc54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44fccc54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44fccc54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44fccc54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44fccc543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44fccc54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44fccc54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44fccc54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4fccc54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44fccc54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44fccc54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44fccc54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44fccc5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44fccc5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44fccc54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44fccc54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44fccc54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44fccc54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4fccc54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44fccc54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44fccc54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44fccc54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44fccc5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44fccc5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44fccc54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44fccc54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44fccc54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44fccc54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44fccc5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44fccc5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4fccc54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44fccc54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44fccc54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44fccc54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4fccc54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44fccc54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Relationship Id="rId8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jarl.org/English/6_Band_Plan/JapaneseAmateurBandplans20150105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3" y="0"/>
            <a:ext cx="88417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610600" y="1760300"/>
            <a:ext cx="3653100" cy="1478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solidFill>
                  <a:schemeClr val="dk1"/>
                </a:solidFill>
              </a:rPr>
              <a:t>FISILTI</a:t>
            </a:r>
            <a:endParaRPr b="1" sz="5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WSPR NEDiR ?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98" y="1726273"/>
            <a:ext cx="1356800" cy="12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45800" y="2994350"/>
            <a:ext cx="142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Burcu Aybak Dinc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TA2NBA / OH2CAV</a:t>
            </a:r>
            <a:endParaRPr sz="1100"/>
          </a:p>
        </p:txBody>
      </p:sp>
      <p:sp>
        <p:nvSpPr>
          <p:cNvPr id="58" name="Google Shape;58;p13"/>
          <p:cNvSpPr txBox="1"/>
          <p:nvPr/>
        </p:nvSpPr>
        <p:spPr>
          <a:xfrm>
            <a:off x="1925600" y="3222950"/>
            <a:ext cx="150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Barbaros Asuroglu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WB2CBA</a:t>
            </a:r>
            <a:endParaRPr sz="1100"/>
          </a:p>
        </p:txBody>
      </p:sp>
      <p:sp>
        <p:nvSpPr>
          <p:cNvPr id="59" name="Google Shape;59;p13"/>
          <p:cNvSpPr txBox="1"/>
          <p:nvPr/>
        </p:nvSpPr>
        <p:spPr>
          <a:xfrm>
            <a:off x="4310100" y="4564625"/>
            <a:ext cx="142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Volkan SAMLI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TA1DE</a:t>
            </a:r>
            <a:endParaRPr sz="1100"/>
          </a:p>
        </p:txBody>
      </p:sp>
      <p:sp>
        <p:nvSpPr>
          <p:cNvPr id="60" name="Google Shape;60;p13"/>
          <p:cNvSpPr txBox="1"/>
          <p:nvPr/>
        </p:nvSpPr>
        <p:spPr>
          <a:xfrm>
            <a:off x="7159800" y="3500475"/>
            <a:ext cx="142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Baris</a:t>
            </a:r>
            <a:r>
              <a:rPr b="1" lang="en" sz="1100"/>
              <a:t> Dinc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TA7W / OH2UDS</a:t>
            </a:r>
            <a:endParaRPr sz="11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924" y="1784650"/>
            <a:ext cx="964545" cy="147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154200" y="7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Neden WSPR ?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425" y="541509"/>
            <a:ext cx="5028775" cy="43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WSPR-NET (https://www.wsprnet.org/)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950" y="632475"/>
            <a:ext cx="419039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Kendi WSPR Vericimizi Yapabilir miyiz ?</a:t>
            </a:r>
            <a:endParaRPr/>
          </a:p>
        </p:txBody>
      </p:sp>
      <p:sp>
        <p:nvSpPr>
          <p:cNvPr id="140" name="Google Shape;140;p24"/>
          <p:cNvSpPr txBox="1"/>
          <p:nvPr/>
        </p:nvSpPr>
        <p:spPr>
          <a:xfrm>
            <a:off x="278075" y="676925"/>
            <a:ext cx="630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Neye ihtiyacımız var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Zaman !!!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Verici (Frekansı Hz seviyesinde değiştirebildiğimiz kararlı bir Osilatör)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Güçlendirici (Opsiyonel)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6025"/>
            <a:ext cx="2213578" cy="31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574" y="2496750"/>
            <a:ext cx="3153300" cy="21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225" y="2098375"/>
            <a:ext cx="3563000" cy="24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 rot="-2197607">
            <a:off x="6872190" y="642838"/>
            <a:ext cx="1979718" cy="661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ZAMAN ?</a:t>
            </a:r>
            <a:endParaRPr b="1"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Örnek Projeler 1 </a:t>
            </a:r>
            <a:r>
              <a:rPr lang="en" sz="1688"/>
              <a:t>(https://antrak.org.tr/haberler/antrak-wspr/)</a:t>
            </a:r>
            <a:endParaRPr sz="1688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50" y="460925"/>
            <a:ext cx="6399001" cy="42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6887100" y="4820825"/>
            <a:ext cx="2256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https://www.zachtek.com/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050" y="460925"/>
            <a:ext cx="3291449" cy="246746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2660400" y="4751100"/>
            <a:ext cx="3000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WSPR-TX LP1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044" y="2600875"/>
            <a:ext cx="3814951" cy="22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Örnek Projeler 2 </a:t>
            </a:r>
            <a:r>
              <a:rPr lang="en" sz="1688"/>
              <a:t>(</a:t>
            </a:r>
            <a:r>
              <a:rPr lang="en" sz="1688"/>
              <a:t>https://antrak.org.tr/blog/basit-ve-ucuz-esp-wspr-vericisi/</a:t>
            </a:r>
            <a:r>
              <a:rPr lang="en" sz="1688"/>
              <a:t>)</a:t>
            </a:r>
            <a:endParaRPr sz="1688"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728044" cy="42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396"/>
            <a:ext cx="9144001" cy="422095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169650" y="169825"/>
            <a:ext cx="18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Haydi Yapalım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Nasıl Çalışıyor ?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76875" y="536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Wifi ağına bağlanır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Internet zaman sunucusuna bağlanıp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zaman eşlemesi yapar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Çift dakikaları bekler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Kullanıcının çağrı adı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+ Lokatör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+ Çıkış gücünden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oluşturduğu paketi WSPR protokolüne göre kodlar ve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sinyal göndereceği frekansları belirler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Si5351 belirlenen frekansta taşıyıcı gönderir (FSK)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110.6 saniye boyunca gönderime devam eder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869" y="655600"/>
            <a:ext cx="2794708" cy="39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/>
        </p:nvSpPr>
        <p:spPr>
          <a:xfrm>
            <a:off x="574090" y="1654729"/>
            <a:ext cx="75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uSDX</a:t>
            </a:r>
            <a:endParaRPr sz="1100"/>
          </a:p>
        </p:txBody>
      </p:sp>
      <p:sp>
        <p:nvSpPr>
          <p:cNvPr id="179" name="Google Shape;179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Barbaros Aşuroğlu Projeleri (WB2CBA)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75" y="552250"/>
            <a:ext cx="1494724" cy="119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00" y="552250"/>
            <a:ext cx="1462075" cy="194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75" y="2596272"/>
            <a:ext cx="2139351" cy="102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3775" y="552251"/>
            <a:ext cx="2352501" cy="202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8900" y="2596275"/>
            <a:ext cx="2438476" cy="10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8725" y="151075"/>
            <a:ext cx="1906350" cy="221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08301" y="2596275"/>
            <a:ext cx="2017871" cy="24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7667115" y="2312679"/>
            <a:ext cx="75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</a:t>
            </a:r>
            <a:r>
              <a:rPr lang="en" sz="1100"/>
              <a:t>DX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25" y="5325"/>
            <a:ext cx="7400750" cy="512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ADX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ADX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100" y="76050"/>
            <a:ext cx="4057850" cy="49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99700" y="8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Gündem / Konularımız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WSPR Nedir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WSPR Ne için kullanılıyor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Sinyal neye benziyor, nasıl üretiliyor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WSPR-Net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Kendi WSPR Vericimizi Yapabilir miyiz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Barbaros Aşuroğlu uygulamaları ve hikayeleri (WB2CBA)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WSPR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uSDX, uSDX MoNo, uSDX SOTA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ADX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25" y="81550"/>
            <a:ext cx="4547576" cy="50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/>
          <p:nvPr/>
        </p:nvSpPr>
        <p:spPr>
          <a:xfrm>
            <a:off x="5189200" y="1706025"/>
            <a:ext cx="1820100" cy="12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ADX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123" y="15675"/>
            <a:ext cx="7857550" cy="50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ADX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25" y="141250"/>
            <a:ext cx="8135426" cy="495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3" y="0"/>
            <a:ext cx="88417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171475" y="1760300"/>
            <a:ext cx="4314000" cy="14784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TEŞEKKÜRLER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98" y="1726273"/>
            <a:ext cx="1356800" cy="12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>
            <a:off x="345800" y="2994350"/>
            <a:ext cx="142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Burcu Aybak Dinc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TA2NBA / OH2CAV</a:t>
            </a:r>
            <a:endParaRPr sz="1100"/>
          </a:p>
        </p:txBody>
      </p:sp>
      <p:sp>
        <p:nvSpPr>
          <p:cNvPr id="227" name="Google Shape;227;p35"/>
          <p:cNvSpPr txBox="1"/>
          <p:nvPr/>
        </p:nvSpPr>
        <p:spPr>
          <a:xfrm>
            <a:off x="1925600" y="3222950"/>
            <a:ext cx="150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Barbaros Asuroglu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WB2CBA</a:t>
            </a:r>
            <a:endParaRPr sz="1100"/>
          </a:p>
        </p:txBody>
      </p:sp>
      <p:sp>
        <p:nvSpPr>
          <p:cNvPr id="228" name="Google Shape;228;p35"/>
          <p:cNvSpPr txBox="1"/>
          <p:nvPr/>
        </p:nvSpPr>
        <p:spPr>
          <a:xfrm>
            <a:off x="4310100" y="4564625"/>
            <a:ext cx="142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Volkan SAMLI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TA1DE</a:t>
            </a:r>
            <a:endParaRPr sz="1100"/>
          </a:p>
        </p:txBody>
      </p:sp>
      <p:sp>
        <p:nvSpPr>
          <p:cNvPr id="229" name="Google Shape;229;p35"/>
          <p:cNvSpPr txBox="1"/>
          <p:nvPr/>
        </p:nvSpPr>
        <p:spPr>
          <a:xfrm>
            <a:off x="7159800" y="3500475"/>
            <a:ext cx="142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Baris Dinc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TA7W / OH2UDS</a:t>
            </a:r>
            <a:endParaRPr sz="1100"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924" y="1784650"/>
            <a:ext cx="964545" cy="147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WSPR Nedir ?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2008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 </a:t>
            </a:r>
            <a:r>
              <a:rPr lang="en"/>
              <a:t>: Weak (Zayıf)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 </a:t>
            </a:r>
            <a:r>
              <a:rPr lang="en"/>
              <a:t>: Signal (Sinyal)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</a:t>
            </a:r>
            <a:r>
              <a:rPr lang="en"/>
              <a:t> : Propagation (Propagasyon)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R</a:t>
            </a:r>
            <a:r>
              <a:rPr lang="en"/>
              <a:t> : Reporter (Raporlayıcısı) 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2574000" y="301175"/>
            <a:ext cx="657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W</a:t>
            </a:r>
            <a:r>
              <a:rPr lang="en" sz="3400"/>
              <a:t>hi</a:t>
            </a:r>
            <a:r>
              <a:rPr b="1" lang="en" sz="4000"/>
              <a:t>SP</a:t>
            </a:r>
            <a:r>
              <a:rPr lang="en" sz="3400"/>
              <a:t>e</a:t>
            </a:r>
            <a:r>
              <a:rPr b="1" lang="en" sz="4000"/>
              <a:t>R</a:t>
            </a:r>
            <a:r>
              <a:rPr b="1" lang="en" sz="3400"/>
              <a:t> </a:t>
            </a:r>
            <a:r>
              <a:rPr lang="en" sz="3400"/>
              <a:t>(FISILTI) diye okunur</a:t>
            </a:r>
            <a:endParaRPr sz="34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2160" y="1101575"/>
            <a:ext cx="1830150" cy="21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857825" y="3258400"/>
            <a:ext cx="217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K1JT Joe Taylor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Nobel Ödüllü Astrofizikçi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89550" y="1742300"/>
            <a:ext cx="533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WSJT (Weak Signal Joe Taylor)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FSK441 (2001)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JT6M / JT65 / JT9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FT4 / FT8 (2017)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038300" y="4021350"/>
            <a:ext cx="53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İhtiyaç </a:t>
            </a:r>
            <a:r>
              <a:rPr lang="en"/>
              <a:t>: HF için bir propagasyon haritası çıkarmak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Çözüm</a:t>
            </a:r>
            <a:r>
              <a:rPr lang="en"/>
              <a:t> : düşük güçlü WSPR vericileri (beaconları)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502" y="0"/>
            <a:ext cx="7164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54200" y="5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Nasıl Gönderiyor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37575" y="476175"/>
            <a:ext cx="85206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4 FSK (Frequency Shift Keying), 1.4648 Hz ton aralığı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6 Hz band genişliği kaplar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Çift dakikaların 1. Saniyesinde gönderim başlar (00:02:01)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/>
              <a:t>110.6 saniye sürer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75" y="1673175"/>
            <a:ext cx="3951901" cy="32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275" y="1673176"/>
            <a:ext cx="4747899" cy="32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 Gönderiyor (Protokol İçeriği)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ÇAĞRI İŞARETİ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LOCATOR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dBm cinsinden verici gücü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1973450" y="2571750"/>
            <a:ext cx="533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Örnek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OH2CAV KP20 30</a:t>
            </a:r>
            <a:endParaRPr sz="3200"/>
          </a:p>
        </p:txBody>
      </p:sp>
      <p:sp>
        <p:nvSpPr>
          <p:cNvPr id="99" name="Google Shape;99;p18"/>
          <p:cNvSpPr/>
          <p:nvPr/>
        </p:nvSpPr>
        <p:spPr>
          <a:xfrm>
            <a:off x="132876" y="1371775"/>
            <a:ext cx="2470575" cy="2337125"/>
          </a:xfrm>
          <a:custGeom>
            <a:rect b="b" l="l" r="r" t="t"/>
            <a:pathLst>
              <a:path extrusionOk="0" h="93485" w="98823">
                <a:moveTo>
                  <a:pt x="9143" y="0"/>
                </a:moveTo>
                <a:cubicBezTo>
                  <a:pt x="7661" y="6979"/>
                  <a:pt x="-1418" y="28102"/>
                  <a:pt x="249" y="41875"/>
                </a:cubicBezTo>
                <a:cubicBezTo>
                  <a:pt x="1917" y="55648"/>
                  <a:pt x="6548" y="74054"/>
                  <a:pt x="19148" y="82639"/>
                </a:cubicBezTo>
                <a:cubicBezTo>
                  <a:pt x="31748" y="91224"/>
                  <a:pt x="62568" y="92582"/>
                  <a:pt x="75847" y="93385"/>
                </a:cubicBezTo>
                <a:cubicBezTo>
                  <a:pt x="89126" y="94188"/>
                  <a:pt x="94994" y="88444"/>
                  <a:pt x="98823" y="87456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0" name="Google Shape;100;p18"/>
          <p:cNvSpPr/>
          <p:nvPr/>
        </p:nvSpPr>
        <p:spPr>
          <a:xfrm>
            <a:off x="547514" y="1881325"/>
            <a:ext cx="3711550" cy="1383300"/>
          </a:xfrm>
          <a:custGeom>
            <a:rect b="b" l="l" r="r" t="t"/>
            <a:pathLst>
              <a:path extrusionOk="0" h="55332" w="148462">
                <a:moveTo>
                  <a:pt x="11456" y="0"/>
                </a:moveTo>
                <a:cubicBezTo>
                  <a:pt x="9912" y="2162"/>
                  <a:pt x="3427" y="7350"/>
                  <a:pt x="2192" y="12970"/>
                </a:cubicBezTo>
                <a:cubicBezTo>
                  <a:pt x="957" y="18590"/>
                  <a:pt x="-2872" y="26681"/>
                  <a:pt x="4045" y="33722"/>
                </a:cubicBezTo>
                <a:cubicBezTo>
                  <a:pt x="10962" y="40763"/>
                  <a:pt x="28873" y="54290"/>
                  <a:pt x="43696" y="55216"/>
                </a:cubicBezTo>
                <a:cubicBezTo>
                  <a:pt x="58519" y="56143"/>
                  <a:pt x="81063" y="41690"/>
                  <a:pt x="92983" y="39281"/>
                </a:cubicBezTo>
                <a:cubicBezTo>
                  <a:pt x="104903" y="36872"/>
                  <a:pt x="106571" y="40084"/>
                  <a:pt x="115218" y="40763"/>
                </a:cubicBezTo>
                <a:cubicBezTo>
                  <a:pt x="123865" y="41442"/>
                  <a:pt x="139367" y="41628"/>
                  <a:pt x="144864" y="43357"/>
                </a:cubicBezTo>
                <a:cubicBezTo>
                  <a:pt x="150361" y="45086"/>
                  <a:pt x="147643" y="49842"/>
                  <a:pt x="148199" y="51139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1" name="Google Shape;101;p18"/>
          <p:cNvSpPr/>
          <p:nvPr/>
        </p:nvSpPr>
        <p:spPr>
          <a:xfrm>
            <a:off x="2409857" y="2251900"/>
            <a:ext cx="2800475" cy="926425"/>
          </a:xfrm>
          <a:custGeom>
            <a:rect b="b" l="l" r="r" t="t"/>
            <a:pathLst>
              <a:path extrusionOk="0" h="37057" w="112019">
                <a:moveTo>
                  <a:pt x="332" y="0"/>
                </a:moveTo>
                <a:cubicBezTo>
                  <a:pt x="1135" y="1359"/>
                  <a:pt x="-2817" y="5435"/>
                  <a:pt x="5150" y="8152"/>
                </a:cubicBezTo>
                <a:cubicBezTo>
                  <a:pt x="13117" y="10870"/>
                  <a:pt x="32819" y="14823"/>
                  <a:pt x="48136" y="16305"/>
                </a:cubicBezTo>
                <a:cubicBezTo>
                  <a:pt x="63453" y="17787"/>
                  <a:pt x="86553" y="15070"/>
                  <a:pt x="97053" y="17046"/>
                </a:cubicBezTo>
                <a:cubicBezTo>
                  <a:pt x="107553" y="19023"/>
                  <a:pt x="108912" y="24829"/>
                  <a:pt x="111135" y="28164"/>
                </a:cubicBezTo>
                <a:cubicBezTo>
                  <a:pt x="113359" y="31499"/>
                  <a:pt x="110518" y="35575"/>
                  <a:pt x="110394" y="3705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02" name="Google Shape;102;p18"/>
          <p:cNvSpPr txBox="1"/>
          <p:nvPr/>
        </p:nvSpPr>
        <p:spPr>
          <a:xfrm>
            <a:off x="2409850" y="3623025"/>
            <a:ext cx="53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28 bit                   15 bit           7 bit   =  Toplam 50 bit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70350" y="6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WSPR Frekanslari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125775" y="588225"/>
            <a:ext cx="901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----------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</a:rPr>
              <a:t>Band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----------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</a:rPr>
              <a:t>Dial Frequency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----------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</a:rPr>
              <a:t>TX Frequency center(+range)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--------------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2190m--------------0.136000---------------0.137500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630m----------------0.474200---------------0.475700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160m----------------1.836600---------------1.838100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80m------------------3.568600---------------3.570100 (+- 100Hz) (this is the default frequency in WSJT-X v1.8.0 to be within the Japanese allocation.)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80m------------------3.592600---------------3.594100 (+- 100Hz) (No TX allowed for Japan; </a:t>
            </a:r>
            <a:r>
              <a:rPr lang="en" sz="1000">
                <a:solidFill>
                  <a:srgbClr val="336299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http://www.jarl.org/English/6_Band_Plan/JapaneseAmateurBandplans20150105...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60m------------------5.287200---------------5.288700 (+- 100Hz) (please check local band plan if you're allowed to operate on this frequency!)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60m------------------5.364700---------------5.366200 (+- 100Hz) (valid for 60m band in Germany or other EU countries, check local band plan prior TX!)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40m------------------7.038600---------------7.040100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30m-----------------10.138700--------------10.140200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20m-----------------14.095600--------------14.097100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17m-----------------18.104600--------------18.106100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15m-----------------21.094600--------------21.096100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12m-----------------24.924600--------------24.926100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10m-----------------28.124600--------------28.126100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6m-------------------50.293000--------------50.294500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4m-------------------70.091000--------------70.092500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2m-----------------144.489000-------------144.490500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70cm--------------432.300000-------------432.301500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825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23cm------------1296.500000------------1296.501500 (+- 100Hz)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WSPR yazılımı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5" y="438750"/>
            <a:ext cx="5648601" cy="45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025" y="0"/>
            <a:ext cx="3121575" cy="50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117150" y="5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Spektrum Görünümü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7975"/>
            <a:ext cx="9144001" cy="41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3807600" y="4679175"/>
            <a:ext cx="53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Dikkat : Şekilde gösterilen bir FT-8 Waterfall görünümüdür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